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79213F7-5FE7-400E-8374-5E363CF1FC30}" type="datetimeFigureOut">
              <a:rPr lang="en-US" smtClean="0"/>
              <a:t>3/5/2012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11D4923-18BC-4651-B858-87C42A4E55A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4641B4-1CFD-47CA-AB9B-55260AA6C430}" type="datetimeFigureOut">
              <a:rPr lang="en-US" smtClean="0"/>
              <a:t>3/5/2012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E380081-0009-456F-9FFE-800E249E35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380081-0009-456F-9FFE-800E249E352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380081-0009-456F-9FFE-800E249E352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380081-0009-456F-9FFE-800E249E352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380081-0009-456F-9FFE-800E249E3523}"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F3CB48C2-93A5-4331-AA58-0E1F585BD8B5}" type="datetimeFigureOut">
              <a:rPr lang="en-US" smtClean="0"/>
              <a:pPr/>
              <a:t>3/5/2012</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F3CB48C2-93A5-4331-AA58-0E1F585BD8B5}" type="datetimeFigureOut">
              <a:rPr lang="en-US" smtClean="0"/>
              <a:pPr/>
              <a:t>3/5/2012</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F3CB48C2-93A5-4331-AA58-0E1F585BD8B5}" type="datetimeFigureOut">
              <a:rPr lang="en-US" smtClean="0"/>
              <a:pPr/>
              <a:t>3/5/2012</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A1DA7DCB-B32A-48FB-B280-55CF7E100A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p:txBody>
          <a:bodyPr/>
          <a:lstStyle/>
          <a:p>
            <a:fld id="{F3CB48C2-93A5-4331-AA58-0E1F585BD8B5}" type="datetimeFigureOut">
              <a:rPr lang="en-US" smtClean="0"/>
              <a:pPr/>
              <a:t>3/5/2012</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F3CB48C2-93A5-4331-AA58-0E1F585BD8B5}" type="datetimeFigureOut">
              <a:rPr lang="en-US" smtClean="0"/>
              <a:pPr/>
              <a:t>3/5/2012</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A1DA7DCB-B32A-48FB-B280-55CF7E100A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F3CB48C2-93A5-4331-AA58-0E1F585BD8B5}" type="datetimeFigureOut">
              <a:rPr lang="en-US" smtClean="0"/>
              <a:pPr/>
              <a:t>3/5/2012</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F3CB48C2-93A5-4331-AA58-0E1F585BD8B5}" type="datetimeFigureOut">
              <a:rPr lang="en-US" smtClean="0"/>
              <a:pPr/>
              <a:t>3/5/2012</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F3CB48C2-93A5-4331-AA58-0E1F585BD8B5}" type="datetimeFigureOut">
              <a:rPr lang="en-US" smtClean="0"/>
              <a:pPr/>
              <a:t>3/5/2012</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F3CB48C2-93A5-4331-AA58-0E1F585BD8B5}" type="datetimeFigureOut">
              <a:rPr lang="en-US" smtClean="0"/>
              <a:pPr/>
              <a:t>3/5/2012</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F3CB48C2-93A5-4331-AA58-0E1F585BD8B5}" type="datetimeFigureOut">
              <a:rPr lang="en-US" smtClean="0"/>
              <a:pPr/>
              <a:t>3/5/2012</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F3CB48C2-93A5-4331-AA58-0E1F585BD8B5}" type="datetimeFigureOut">
              <a:rPr lang="en-US" smtClean="0"/>
              <a:pPr/>
              <a:t>3/5/2012</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A1DA7DCB-B32A-48FB-B280-55CF7E100A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F3CB48C2-93A5-4331-AA58-0E1F585BD8B5}" type="datetimeFigureOut">
              <a:rPr lang="en-US" smtClean="0"/>
              <a:pPr/>
              <a:t>3/5/2012</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A1DA7DCB-B32A-48FB-B280-55CF7E100A8A}" type="slidenum">
              <a:rPr lang="en-US" smtClean="0"/>
              <a:pPr/>
              <a:t>‹#›</a:t>
            </a:fld>
            <a:endParaRPr lang="en-US"/>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 Based Questions	</a:t>
            </a:r>
            <a:endParaRPr lang="en-US" dirty="0"/>
          </a:p>
        </p:txBody>
      </p:sp>
      <p:sp>
        <p:nvSpPr>
          <p:cNvPr id="3" name="Subtitle 2"/>
          <p:cNvSpPr>
            <a:spLocks noGrp="1"/>
          </p:cNvSpPr>
          <p:nvPr>
            <p:ph type="subTitle" idx="1"/>
          </p:nvPr>
        </p:nvSpPr>
        <p:spPr/>
        <p:txBody>
          <a:bodyPr/>
          <a:lstStyle/>
          <a:p>
            <a:r>
              <a:rPr lang="en-US" dirty="0" smtClean="0"/>
              <a:t>A Guide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Establish a PERSPECTIVE for each source (who would say this or support this?)</a:t>
            </a:r>
          </a:p>
          <a:p>
            <a:r>
              <a:rPr lang="en-US" dirty="0" smtClean="0"/>
              <a:t>What do all three sources have in common?  How do they differ?</a:t>
            </a:r>
          </a:p>
          <a:p>
            <a:r>
              <a:rPr lang="en-US" dirty="0" smtClean="0"/>
              <a:t>For relationships find a theme that links all three – Liberalism, Freedom, Private property, etc.</a:t>
            </a:r>
          </a:p>
          <a:p>
            <a:r>
              <a:rPr lang="en-US" dirty="0" smtClean="0"/>
              <a:t>Put the perspective on a spectrum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For visual sources establish:</a:t>
            </a:r>
          </a:p>
          <a:p>
            <a:pPr lvl="1"/>
            <a:r>
              <a:rPr lang="en-US" dirty="0" smtClean="0"/>
              <a:t>Denotation – what do you see?</a:t>
            </a:r>
          </a:p>
          <a:p>
            <a:pPr lvl="1"/>
            <a:r>
              <a:rPr lang="en-US" dirty="0" smtClean="0"/>
              <a:t>Connotation – what is being implied, suggested, etc.</a:t>
            </a:r>
          </a:p>
          <a:p>
            <a:r>
              <a:rPr lang="en-US" smtClean="0"/>
              <a:t>Take clues </a:t>
            </a:r>
            <a:r>
              <a:rPr lang="en-US" dirty="0" smtClean="0"/>
              <a:t>from the speaker of the source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a:xfrm>
            <a:off x="457200" y="1295400"/>
            <a:ext cx="8229600" cy="4525963"/>
          </a:xfrm>
        </p:spPr>
        <p:txBody>
          <a:bodyPr>
            <a:normAutofit fontScale="25000" lnSpcReduction="20000"/>
          </a:bodyPr>
          <a:lstStyle/>
          <a:p>
            <a:pPr>
              <a:buNone/>
            </a:pPr>
            <a:r>
              <a:rPr lang="en-US" sz="6000" b="1" u="sng" dirty="0" smtClean="0">
                <a:latin typeface="Times New Roman" pitchFamily="18" charset="0"/>
                <a:cs typeface="Times New Roman" pitchFamily="18" charset="0"/>
              </a:rPr>
              <a:t>INTERPRETATION </a:t>
            </a:r>
            <a:r>
              <a:rPr lang="en-US" sz="6000" b="1" u="sng" dirty="0" smtClean="0">
                <a:latin typeface="Times New Roman" pitchFamily="18" charset="0"/>
                <a:cs typeface="Times New Roman" pitchFamily="18" charset="0"/>
              </a:rPr>
              <a:t>OF SOURCES (12 marks)</a:t>
            </a:r>
            <a:r>
              <a:rPr lang="en-US" sz="6000" b="1" dirty="0" smtClean="0">
                <a:latin typeface="Times New Roman" pitchFamily="18" charset="0"/>
                <a:cs typeface="Times New Roman" pitchFamily="18" charset="0"/>
              </a:rPr>
              <a:t>	</a:t>
            </a:r>
          </a:p>
          <a:p>
            <a:r>
              <a:rPr lang="en-US" sz="6000" dirty="0" smtClean="0">
                <a:latin typeface="Times New Roman" pitchFamily="18" charset="0"/>
                <a:cs typeface="Times New Roman" pitchFamily="18" charset="0"/>
              </a:rPr>
              <a:t>When marking </a:t>
            </a:r>
            <a:r>
              <a:rPr lang="en-US" sz="6000" b="1" i="1" dirty="0" smtClean="0">
                <a:latin typeface="Times New Roman" pitchFamily="18" charset="0"/>
                <a:cs typeface="Times New Roman" pitchFamily="18" charset="0"/>
              </a:rPr>
              <a:t>Interpretation of Sources, markers should consider how effectively the student </a:t>
            </a:r>
          </a:p>
          <a:p>
            <a:pPr lvl="1"/>
            <a:r>
              <a:rPr lang="en-US" sz="6000" dirty="0" smtClean="0">
                <a:latin typeface="Times New Roman" pitchFamily="18" charset="0"/>
                <a:cs typeface="Times New Roman" pitchFamily="18" charset="0"/>
              </a:rPr>
              <a:t>interprets </a:t>
            </a:r>
            <a:r>
              <a:rPr lang="en-US" sz="6000" dirty="0" smtClean="0">
                <a:latin typeface="Times New Roman" pitchFamily="18" charset="0"/>
                <a:cs typeface="Times New Roman" pitchFamily="18" charset="0"/>
              </a:rPr>
              <a:t>and explains each source to identify an ideological perspective(s)</a:t>
            </a:r>
          </a:p>
          <a:p>
            <a:pPr lvl="1"/>
            <a:r>
              <a:rPr lang="en-US" sz="6000" dirty="0" smtClean="0">
                <a:latin typeface="Times New Roman" pitchFamily="18" charset="0"/>
                <a:cs typeface="Times New Roman" pitchFamily="18" charset="0"/>
              </a:rPr>
              <a:t>links </a:t>
            </a:r>
            <a:r>
              <a:rPr lang="en-US" sz="6000" dirty="0" smtClean="0">
                <a:latin typeface="Times New Roman" pitchFamily="18" charset="0"/>
                <a:cs typeface="Times New Roman" pitchFamily="18" charset="0"/>
              </a:rPr>
              <a:t>the principles of liberalism and each source</a:t>
            </a:r>
          </a:p>
          <a:p>
            <a:pPr>
              <a:buNone/>
            </a:pPr>
            <a:r>
              <a:rPr lang="en-US" sz="6000" b="1" dirty="0" smtClean="0">
                <a:latin typeface="Times New Roman" pitchFamily="18" charset="0"/>
                <a:cs typeface="Times New Roman" pitchFamily="18" charset="0"/>
              </a:rPr>
              <a:t>	</a:t>
            </a:r>
          </a:p>
          <a:p>
            <a:pPr>
              <a:buNone/>
            </a:pPr>
            <a:r>
              <a:rPr lang="en-US" sz="6000" b="1" u="sng" dirty="0" smtClean="0">
                <a:latin typeface="Times New Roman" pitchFamily="18" charset="0"/>
                <a:cs typeface="Times New Roman" pitchFamily="18" charset="0"/>
              </a:rPr>
              <a:t>Excellent</a:t>
            </a:r>
          </a:p>
          <a:p>
            <a:r>
              <a:rPr lang="en-US" sz="6000" b="1" dirty="0" smtClean="0">
                <a:latin typeface="Times New Roman" pitchFamily="18" charset="0"/>
                <a:cs typeface="Times New Roman" pitchFamily="18" charset="0"/>
              </a:rPr>
              <a:t>Interpretation </a:t>
            </a:r>
            <a:r>
              <a:rPr lang="en-US" sz="6000" b="1" dirty="0" smtClean="0">
                <a:latin typeface="Times New Roman" pitchFamily="18" charset="0"/>
                <a:cs typeface="Times New Roman" pitchFamily="18" charset="0"/>
              </a:rPr>
              <a:t>and explanation of the source is sophisticated, insightful, and precise. The links to the principles of liberalism are accurate, perceptive, and comprehensively developed.	</a:t>
            </a:r>
          </a:p>
          <a:p>
            <a:pPr>
              <a:buNone/>
            </a:pPr>
            <a:r>
              <a:rPr lang="en-US" sz="6000" b="1" u="sng" dirty="0" smtClean="0">
                <a:latin typeface="Times New Roman" pitchFamily="18" charset="0"/>
                <a:cs typeface="Times New Roman" pitchFamily="18" charset="0"/>
              </a:rPr>
              <a:t>Proficient</a:t>
            </a:r>
          </a:p>
          <a:p>
            <a:r>
              <a:rPr lang="en-US" sz="6000" b="1" dirty="0" smtClean="0">
                <a:latin typeface="Times New Roman" pitchFamily="18" charset="0"/>
                <a:cs typeface="Times New Roman" pitchFamily="18" charset="0"/>
              </a:rPr>
              <a:t>Interpretation </a:t>
            </a:r>
            <a:r>
              <a:rPr lang="en-US" sz="6000" b="1" dirty="0" smtClean="0">
                <a:latin typeface="Times New Roman" pitchFamily="18" charset="0"/>
                <a:cs typeface="Times New Roman" pitchFamily="18" charset="0"/>
              </a:rPr>
              <a:t>and explanation of the source is sound, specific, and adept. The links to the principles of liberalism are consistent, logical, and capably developed. 	</a:t>
            </a:r>
          </a:p>
          <a:p>
            <a:pPr>
              <a:buNone/>
            </a:pPr>
            <a:r>
              <a:rPr lang="en-US" sz="6000" b="1" u="sng" dirty="0" smtClean="0">
                <a:latin typeface="Times New Roman" pitchFamily="18" charset="0"/>
                <a:cs typeface="Times New Roman" pitchFamily="18" charset="0"/>
              </a:rPr>
              <a:t>Satisfactory</a:t>
            </a:r>
          </a:p>
          <a:p>
            <a:r>
              <a:rPr lang="en-US" sz="6000" b="1" dirty="0" smtClean="0">
                <a:latin typeface="Times New Roman" pitchFamily="18" charset="0"/>
                <a:cs typeface="Times New Roman" pitchFamily="18" charset="0"/>
              </a:rPr>
              <a:t>Interpretation </a:t>
            </a:r>
            <a:r>
              <a:rPr lang="en-US" sz="6000" b="1" dirty="0" smtClean="0">
                <a:latin typeface="Times New Roman" pitchFamily="18" charset="0"/>
                <a:cs typeface="Times New Roman" pitchFamily="18" charset="0"/>
              </a:rPr>
              <a:t>and explanation of the source is adequate, straightforward, and conventional. The links to the principles of liberalism are relevant and developed in a generalized fashion.	</a:t>
            </a:r>
          </a:p>
          <a:p>
            <a:pPr>
              <a:buNone/>
            </a:pPr>
            <a:r>
              <a:rPr lang="en-US" sz="6000" b="1" u="sng" dirty="0" smtClean="0">
                <a:latin typeface="Times New Roman" pitchFamily="18" charset="0"/>
                <a:cs typeface="Times New Roman" pitchFamily="18" charset="0"/>
              </a:rPr>
              <a:t>Limited</a:t>
            </a:r>
          </a:p>
          <a:p>
            <a:r>
              <a:rPr lang="en-US" sz="6000" b="1" dirty="0" smtClean="0">
                <a:latin typeface="Times New Roman" pitchFamily="18" charset="0"/>
                <a:cs typeface="Times New Roman" pitchFamily="18" charset="0"/>
              </a:rPr>
              <a:t>Interpretation </a:t>
            </a:r>
            <a:r>
              <a:rPr lang="en-US" sz="6000" b="1" dirty="0" smtClean="0">
                <a:latin typeface="Times New Roman" pitchFamily="18" charset="0"/>
                <a:cs typeface="Times New Roman" pitchFamily="18" charset="0"/>
              </a:rPr>
              <a:t>and explanation of the source is confused, vague, and simplistic. The links to the principles of liberalism may be incomplete, superficial, and imprecise. 	</a:t>
            </a:r>
          </a:p>
          <a:p>
            <a:pPr>
              <a:buNone/>
            </a:pPr>
            <a:r>
              <a:rPr lang="en-US" sz="6000" b="1" u="sng" dirty="0" smtClean="0">
                <a:latin typeface="Times New Roman" pitchFamily="18" charset="0"/>
                <a:cs typeface="Times New Roman" pitchFamily="18" charset="0"/>
              </a:rPr>
              <a:t>Poor</a:t>
            </a:r>
          </a:p>
          <a:p>
            <a:r>
              <a:rPr lang="en-US" sz="6000" b="1" dirty="0" smtClean="0">
                <a:latin typeface="Times New Roman" pitchFamily="18" charset="0"/>
                <a:cs typeface="Times New Roman" pitchFamily="18" charset="0"/>
              </a:rPr>
              <a:t>Interpretation </a:t>
            </a:r>
            <a:r>
              <a:rPr lang="en-US" sz="6000" b="1" dirty="0" smtClean="0">
                <a:latin typeface="Times New Roman" pitchFamily="18" charset="0"/>
                <a:cs typeface="Times New Roman" pitchFamily="18" charset="0"/>
              </a:rPr>
              <a:t>and explanation of the source is minimal, inaccurate and simply copied from the source. The links to the principles of liberalism are disjointed, irrelevant, and demonstrate little or no understanding of the assigned task.	</a:t>
            </a:r>
          </a:p>
          <a:p>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u="sng" dirty="0" smtClean="0">
                <a:latin typeface="Times New Roman" pitchFamily="18" charset="0"/>
                <a:cs typeface="Times New Roman" pitchFamily="18" charset="0"/>
              </a:rPr>
              <a:t>IDENTIFICATION OF RELATIONSHIPS (6 marks)	</a:t>
            </a:r>
          </a:p>
          <a:p>
            <a:r>
              <a:rPr lang="en-US" dirty="0" smtClean="0">
                <a:latin typeface="Times New Roman" pitchFamily="18" charset="0"/>
                <a:cs typeface="Times New Roman" pitchFamily="18" charset="0"/>
              </a:rPr>
              <a:t>When marking </a:t>
            </a:r>
            <a:r>
              <a:rPr lang="en-US" b="1" i="1" dirty="0" smtClean="0">
                <a:latin typeface="Times New Roman" pitchFamily="18" charset="0"/>
                <a:cs typeface="Times New Roman" pitchFamily="18" charset="0"/>
              </a:rPr>
              <a:t>Identification of Relationships, markers should consider how effectively the student </a:t>
            </a:r>
          </a:p>
          <a:p>
            <a:pPr lvl="1"/>
            <a:r>
              <a:rPr lang="en-US" dirty="0" smtClean="0">
                <a:latin typeface="Times New Roman" pitchFamily="18" charset="0"/>
                <a:cs typeface="Times New Roman" pitchFamily="18" charset="0"/>
              </a:rPr>
              <a:t>identifies </a:t>
            </a:r>
            <a:r>
              <a:rPr lang="en-US" dirty="0" smtClean="0">
                <a:latin typeface="Times New Roman" pitchFamily="18" charset="0"/>
                <a:cs typeface="Times New Roman" pitchFamily="18" charset="0"/>
              </a:rPr>
              <a:t>the relationship(s) that exist </a:t>
            </a:r>
            <a:r>
              <a:rPr lang="en-US" b="1" dirty="0" smtClean="0">
                <a:latin typeface="Times New Roman" pitchFamily="18" charset="0"/>
                <a:cs typeface="Times New Roman" pitchFamily="18" charset="0"/>
              </a:rPr>
              <a:t>among all sources</a:t>
            </a:r>
          </a:p>
          <a:p>
            <a:pPr lvl="1"/>
            <a:r>
              <a:rPr lang="en-US" dirty="0" smtClean="0">
                <a:latin typeface="Times New Roman" pitchFamily="18" charset="0"/>
                <a:cs typeface="Times New Roman" pitchFamily="18" charset="0"/>
              </a:rPr>
              <a:t>explains </a:t>
            </a:r>
            <a:r>
              <a:rPr lang="en-US" dirty="0" smtClean="0">
                <a:latin typeface="Times New Roman" pitchFamily="18" charset="0"/>
                <a:cs typeface="Times New Roman" pitchFamily="18" charset="0"/>
              </a:rPr>
              <a:t>the relationship(s) that exist </a:t>
            </a:r>
            <a:r>
              <a:rPr lang="en-US" b="1" dirty="0" smtClean="0">
                <a:latin typeface="Times New Roman" pitchFamily="18" charset="0"/>
                <a:cs typeface="Times New Roman" pitchFamily="18" charset="0"/>
              </a:rPr>
              <a:t>among all sources</a:t>
            </a:r>
          </a:p>
          <a:p>
            <a:pPr>
              <a:buNone/>
            </a:pPr>
            <a:r>
              <a:rPr lang="en-US" b="1" dirty="0" smtClean="0">
                <a:latin typeface="Times New Roman" pitchFamily="18" charset="0"/>
                <a:cs typeface="Times New Roman" pitchFamily="18" charset="0"/>
              </a:rPr>
              <a:t>	</a:t>
            </a:r>
          </a:p>
          <a:p>
            <a:pPr>
              <a:buNone/>
            </a:pPr>
            <a:r>
              <a:rPr lang="en-US" b="1" u="sng" dirty="0" smtClean="0">
                <a:latin typeface="Times New Roman" pitchFamily="18" charset="0"/>
                <a:cs typeface="Times New Roman" pitchFamily="18" charset="0"/>
              </a:rPr>
              <a:t>Excellent</a:t>
            </a:r>
          </a:p>
          <a:p>
            <a:r>
              <a:rPr lang="en-US" b="1" dirty="0" smtClean="0">
                <a:latin typeface="Times New Roman" pitchFamily="18" charset="0"/>
                <a:cs typeface="Times New Roman" pitchFamily="18" charset="0"/>
              </a:rPr>
              <a:t>Relationship(s</a:t>
            </a:r>
            <a:r>
              <a:rPr lang="en-US" b="1" dirty="0" smtClean="0">
                <a:latin typeface="Times New Roman" pitchFamily="18" charset="0"/>
                <a:cs typeface="Times New Roman" pitchFamily="18" charset="0"/>
              </a:rPr>
              <a:t>) are accurately and perceptively identified. The explanation is thorough and comprehensive. 	</a:t>
            </a:r>
          </a:p>
          <a:p>
            <a:pPr>
              <a:buNone/>
            </a:pPr>
            <a:r>
              <a:rPr lang="en-US" b="1" u="sng" dirty="0" smtClean="0">
                <a:latin typeface="Times New Roman" pitchFamily="18" charset="0"/>
                <a:cs typeface="Times New Roman" pitchFamily="18" charset="0"/>
              </a:rPr>
              <a:t>Proficient</a:t>
            </a:r>
          </a:p>
          <a:p>
            <a:r>
              <a:rPr lang="en-US" b="1" dirty="0" smtClean="0">
                <a:latin typeface="Times New Roman" pitchFamily="18" charset="0"/>
                <a:cs typeface="Times New Roman" pitchFamily="18" charset="0"/>
              </a:rPr>
              <a:t>Relationship(s</a:t>
            </a:r>
            <a:r>
              <a:rPr lang="en-US" b="1" dirty="0" smtClean="0">
                <a:latin typeface="Times New Roman" pitchFamily="18" charset="0"/>
                <a:cs typeface="Times New Roman" pitchFamily="18" charset="0"/>
              </a:rPr>
              <a:t>) are clearly and capably identified. The explanation is appropriate and purposeful</a:t>
            </a:r>
            <a:r>
              <a:rPr lang="en-US" b="1" dirty="0" smtClean="0">
                <a:latin typeface="Times New Roman" pitchFamily="18" charset="0"/>
                <a:cs typeface="Times New Roman" pitchFamily="18" charset="0"/>
              </a:rPr>
              <a:t>.</a:t>
            </a:r>
          </a:p>
          <a:p>
            <a:pPr>
              <a:buNone/>
            </a:pPr>
            <a:r>
              <a:rPr lang="en-US" b="1" u="sng" dirty="0" smtClean="0">
                <a:latin typeface="Times New Roman" pitchFamily="18" charset="0"/>
                <a:cs typeface="Times New Roman" pitchFamily="18" charset="0"/>
              </a:rPr>
              <a:t>Satisfactory</a:t>
            </a:r>
          </a:p>
          <a:p>
            <a:r>
              <a:rPr lang="en-US" b="1" dirty="0" smtClean="0">
                <a:latin typeface="Times New Roman" pitchFamily="18" charset="0"/>
                <a:cs typeface="Times New Roman" pitchFamily="18" charset="0"/>
              </a:rPr>
              <a:t>Relationship(s</a:t>
            </a:r>
            <a:r>
              <a:rPr lang="en-US" b="1" dirty="0" smtClean="0">
                <a:latin typeface="Times New Roman" pitchFamily="18" charset="0"/>
                <a:cs typeface="Times New Roman" pitchFamily="18" charset="0"/>
              </a:rPr>
              <a:t>) are generally and adequately identified. The explanation is straightforward and conventional.	</a:t>
            </a:r>
          </a:p>
          <a:p>
            <a:pPr>
              <a:buNone/>
            </a:pPr>
            <a:r>
              <a:rPr lang="en-US" b="1" u="sng" dirty="0" smtClean="0">
                <a:latin typeface="Times New Roman" pitchFamily="18" charset="0"/>
                <a:cs typeface="Times New Roman" pitchFamily="18" charset="0"/>
              </a:rPr>
              <a:t>Limited</a:t>
            </a:r>
          </a:p>
          <a:p>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identification of relationship(s) is superficial, illogical, and of questionable accuracy. The explanation is confusing, </a:t>
            </a:r>
            <a:r>
              <a:rPr lang="en-US" b="1" dirty="0" smtClean="0">
                <a:latin typeface="Times New Roman" pitchFamily="18" charset="0"/>
                <a:cs typeface="Times New Roman" pitchFamily="18" charset="0"/>
              </a:rPr>
              <a:t>over-generalized</a:t>
            </a:r>
            <a:r>
              <a:rPr lang="en-US" b="1" dirty="0" smtClean="0">
                <a:latin typeface="Times New Roman" pitchFamily="18" charset="0"/>
                <a:cs typeface="Times New Roman" pitchFamily="18" charset="0"/>
              </a:rPr>
              <a:t>, and redundant. 	</a:t>
            </a:r>
          </a:p>
          <a:p>
            <a:pPr>
              <a:buNone/>
            </a:pPr>
            <a:r>
              <a:rPr lang="en-US" b="1" u="sng" dirty="0" smtClean="0">
                <a:latin typeface="Times New Roman" pitchFamily="18" charset="0"/>
                <a:cs typeface="Times New Roman" pitchFamily="18" charset="0"/>
              </a:rPr>
              <a:t>Poor</a:t>
            </a:r>
          </a:p>
          <a:p>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identification of relationship(s) is minimal. The explanation is tangential and scant.</a:t>
            </a:r>
            <a:r>
              <a:rPr lang="en-US" b="1"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a:xfrm>
            <a:off x="381000" y="1219200"/>
            <a:ext cx="8229600" cy="4525963"/>
          </a:xfrm>
        </p:spPr>
        <p:txBody>
          <a:bodyPr>
            <a:normAutofit fontScale="25000" lnSpcReduction="20000"/>
          </a:bodyPr>
          <a:lstStyle/>
          <a:p>
            <a:pPr>
              <a:buNone/>
            </a:pPr>
            <a:r>
              <a:rPr lang="en-US" sz="5600" b="1" u="sng" dirty="0" smtClean="0">
                <a:latin typeface="Times New Roman" pitchFamily="18" charset="0"/>
                <a:cs typeface="Times New Roman" pitchFamily="18" charset="0"/>
              </a:rPr>
              <a:t>COMMUNICATION (2 marks)</a:t>
            </a:r>
            <a:r>
              <a:rPr lang="en-US" sz="5600" b="1"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When marking </a:t>
            </a:r>
            <a:r>
              <a:rPr lang="en-US" sz="5600" b="1" i="1" dirty="0" smtClean="0">
                <a:latin typeface="Times New Roman" pitchFamily="18" charset="0"/>
                <a:cs typeface="Times New Roman" pitchFamily="18" charset="0"/>
              </a:rPr>
              <a:t>Communication, markers should consider how effectively the student communicates, including control of</a:t>
            </a:r>
          </a:p>
          <a:p>
            <a:pPr lvl="1"/>
            <a:r>
              <a:rPr lang="en-US" sz="5600" dirty="0" smtClean="0">
                <a:latin typeface="Times New Roman" pitchFamily="18" charset="0"/>
                <a:cs typeface="Times New Roman" pitchFamily="18" charset="0"/>
              </a:rPr>
              <a:t>vocabulary</a:t>
            </a:r>
            <a:endParaRPr lang="en-US" sz="5600" dirty="0" smtClean="0">
              <a:latin typeface="Times New Roman" pitchFamily="18" charset="0"/>
              <a:cs typeface="Times New Roman" pitchFamily="18" charset="0"/>
            </a:endParaRPr>
          </a:p>
          <a:p>
            <a:pPr lvl="1"/>
            <a:r>
              <a:rPr lang="en-US" sz="5600" dirty="0" smtClean="0">
                <a:latin typeface="Times New Roman" pitchFamily="18" charset="0"/>
                <a:cs typeface="Times New Roman" pitchFamily="18" charset="0"/>
              </a:rPr>
              <a:t>sentence </a:t>
            </a:r>
            <a:r>
              <a:rPr lang="en-US" sz="5600" dirty="0" smtClean="0">
                <a:latin typeface="Times New Roman" pitchFamily="18" charset="0"/>
                <a:cs typeface="Times New Roman" pitchFamily="18" charset="0"/>
              </a:rPr>
              <a:t>structure</a:t>
            </a:r>
          </a:p>
          <a:p>
            <a:pPr lvl="1"/>
            <a:r>
              <a:rPr lang="en-US" sz="5600" dirty="0" smtClean="0">
                <a:latin typeface="Times New Roman" pitchFamily="18" charset="0"/>
                <a:cs typeface="Times New Roman" pitchFamily="18" charset="0"/>
              </a:rPr>
              <a:t>mechanics</a:t>
            </a:r>
            <a:r>
              <a:rPr lang="en-US" sz="5600" dirty="0" smtClean="0">
                <a:latin typeface="Times New Roman" pitchFamily="18" charset="0"/>
                <a:cs typeface="Times New Roman" pitchFamily="18" charset="0"/>
              </a:rPr>
              <a:t>, grammar, and organization</a:t>
            </a:r>
          </a:p>
          <a:p>
            <a:pPr>
              <a:buNone/>
            </a:pPr>
            <a:r>
              <a:rPr lang="en-US" sz="5600" b="1" u="sng" dirty="0" smtClean="0">
                <a:latin typeface="Times New Roman" pitchFamily="18" charset="0"/>
                <a:cs typeface="Times New Roman" pitchFamily="18" charset="0"/>
              </a:rPr>
              <a:t>Excellent</a:t>
            </a:r>
            <a:endParaRPr lang="en-US" sz="5600" b="1" u="sng" dirty="0" smtClean="0">
              <a:latin typeface="Times New Roman" pitchFamily="18" charset="0"/>
              <a:cs typeface="Times New Roman" pitchFamily="18" charset="0"/>
            </a:endParaRPr>
          </a:p>
          <a:p>
            <a:r>
              <a:rPr lang="en-US" sz="5600" b="1" dirty="0" smtClean="0">
                <a:latin typeface="Times New Roman" pitchFamily="18" charset="0"/>
                <a:cs typeface="Times New Roman" pitchFamily="18" charset="0"/>
              </a:rPr>
              <a:t>Vocabulary </a:t>
            </a:r>
            <a:r>
              <a:rPr lang="en-US" sz="5600" b="1" dirty="0" smtClean="0">
                <a:latin typeface="Times New Roman" pitchFamily="18" charset="0"/>
                <a:cs typeface="Times New Roman" pitchFamily="18" charset="0"/>
              </a:rPr>
              <a:t>is precise and deliberately chosen. Sentence structure is controlled and sophisticated. The writing demonstrates skillful control of mechanics and grammar, and is judiciously organized.	</a:t>
            </a:r>
          </a:p>
          <a:p>
            <a:pPr>
              <a:buNone/>
            </a:pPr>
            <a:r>
              <a:rPr lang="en-US" sz="5600" b="1" u="sng" dirty="0" smtClean="0">
                <a:latin typeface="Times New Roman" pitchFamily="18" charset="0"/>
                <a:cs typeface="Times New Roman" pitchFamily="18" charset="0"/>
              </a:rPr>
              <a:t>Proficient</a:t>
            </a:r>
          </a:p>
          <a:p>
            <a:r>
              <a:rPr lang="en-US" sz="5600" b="1" dirty="0" smtClean="0">
                <a:latin typeface="Times New Roman" pitchFamily="18" charset="0"/>
                <a:cs typeface="Times New Roman" pitchFamily="18" charset="0"/>
              </a:rPr>
              <a:t>Vocabulary </a:t>
            </a:r>
            <a:r>
              <a:rPr lang="en-US" sz="5600" b="1" dirty="0" smtClean="0">
                <a:latin typeface="Times New Roman" pitchFamily="18" charset="0"/>
                <a:cs typeface="Times New Roman" pitchFamily="18" charset="0"/>
              </a:rPr>
              <a:t>is appropriate and specific. Sentence structure is controlled and effective. The writing demonstrates capable control of mechanics and grammar, and is purposefully organized.	</a:t>
            </a:r>
          </a:p>
          <a:p>
            <a:pPr>
              <a:buNone/>
            </a:pPr>
            <a:r>
              <a:rPr lang="en-US" sz="5600" b="1" u="sng" dirty="0" smtClean="0">
                <a:latin typeface="Times New Roman" pitchFamily="18" charset="0"/>
                <a:cs typeface="Times New Roman" pitchFamily="18" charset="0"/>
              </a:rPr>
              <a:t>Satisfactory</a:t>
            </a:r>
          </a:p>
          <a:p>
            <a:r>
              <a:rPr lang="en-US" sz="5600" b="1" dirty="0" smtClean="0">
                <a:latin typeface="Times New Roman" pitchFamily="18" charset="0"/>
                <a:cs typeface="Times New Roman" pitchFamily="18" charset="0"/>
              </a:rPr>
              <a:t>Vocabulary </a:t>
            </a:r>
            <a:r>
              <a:rPr lang="en-US" sz="5600" b="1" dirty="0" smtClean="0">
                <a:latin typeface="Times New Roman" pitchFamily="18" charset="0"/>
                <a:cs typeface="Times New Roman" pitchFamily="18" charset="0"/>
              </a:rPr>
              <a:t>is conventional and generalized. Sentence structure is controlled and straightforward. The writing demonstrates basic control of mechanics and grammar, and is adequately organized.	</a:t>
            </a:r>
          </a:p>
          <a:p>
            <a:pPr>
              <a:buNone/>
            </a:pPr>
            <a:r>
              <a:rPr lang="en-US" sz="5600" b="1" dirty="0" smtClean="0">
                <a:latin typeface="Times New Roman" pitchFamily="18" charset="0"/>
                <a:cs typeface="Times New Roman" pitchFamily="18" charset="0"/>
              </a:rPr>
              <a:t>Limited</a:t>
            </a:r>
          </a:p>
          <a:p>
            <a:r>
              <a:rPr lang="en-US" sz="5600" b="1" dirty="0" smtClean="0">
                <a:latin typeface="Times New Roman" pitchFamily="18" charset="0"/>
                <a:cs typeface="Times New Roman" pitchFamily="18" charset="0"/>
              </a:rPr>
              <a:t>Vocabulary </a:t>
            </a:r>
            <a:r>
              <a:rPr lang="en-US" sz="5600" b="1" dirty="0" smtClean="0">
                <a:latin typeface="Times New Roman" pitchFamily="18" charset="0"/>
                <a:cs typeface="Times New Roman" pitchFamily="18" charset="0"/>
              </a:rPr>
              <a:t>is imprecise, simplistic, and inappropriate. Sentence structure is awkward. The writing demonstrates a faltering control of mechanics and grammar, and is ineffectively organized.	</a:t>
            </a:r>
          </a:p>
          <a:p>
            <a:pPr>
              <a:buNone/>
            </a:pPr>
            <a:r>
              <a:rPr lang="en-US" sz="5600" b="1" u="sng" dirty="0" smtClean="0">
                <a:latin typeface="Times New Roman" pitchFamily="18" charset="0"/>
                <a:cs typeface="Times New Roman" pitchFamily="18" charset="0"/>
              </a:rPr>
              <a:t>Poor</a:t>
            </a:r>
          </a:p>
          <a:p>
            <a:r>
              <a:rPr lang="en-US" sz="5600" b="1" dirty="0" smtClean="0">
                <a:latin typeface="Times New Roman" pitchFamily="18" charset="0"/>
                <a:cs typeface="Times New Roman" pitchFamily="18" charset="0"/>
              </a:rPr>
              <a:t>Vocabulary </a:t>
            </a:r>
            <a:r>
              <a:rPr lang="en-US" sz="5600" b="1" dirty="0" smtClean="0">
                <a:latin typeface="Times New Roman" pitchFamily="18" charset="0"/>
                <a:cs typeface="Times New Roman" pitchFamily="18" charset="0"/>
              </a:rPr>
              <a:t>is </a:t>
            </a:r>
            <a:r>
              <a:rPr lang="en-US" sz="5600" b="1" dirty="0" smtClean="0">
                <a:latin typeface="Times New Roman" pitchFamily="18" charset="0"/>
                <a:cs typeface="Times New Roman" pitchFamily="18" charset="0"/>
              </a:rPr>
              <a:t>over generalized </a:t>
            </a:r>
            <a:r>
              <a:rPr lang="en-US" sz="5600" b="1" dirty="0" smtClean="0">
                <a:latin typeface="Times New Roman" pitchFamily="18" charset="0"/>
                <a:cs typeface="Times New Roman" pitchFamily="18" charset="0"/>
              </a:rPr>
              <a:t>and inaccurate. Sentence structure is uncontrolled. The writing demonstrates a profound lack of control of mechanics and grammar, and is haphazardly organized.</a:t>
            </a:r>
            <a:r>
              <a:rPr lang="en-US" b="1"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Source-Based Questions</a:t>
            </a:r>
            <a:endParaRPr lang="en-US" dirty="0"/>
          </a:p>
        </p:txBody>
      </p:sp>
      <p:sp>
        <p:nvSpPr>
          <p:cNvPr id="3" name="Content Placeholder 2"/>
          <p:cNvSpPr>
            <a:spLocks noGrp="1"/>
          </p:cNvSpPr>
          <p:nvPr>
            <p:ph idx="1"/>
          </p:nvPr>
        </p:nvSpPr>
        <p:spPr/>
        <p:txBody>
          <a:bodyPr/>
          <a:lstStyle/>
          <a:p>
            <a:r>
              <a:rPr lang="en-US" dirty="0" smtClean="0"/>
              <a:t>Demonstrate understanding of source</a:t>
            </a:r>
          </a:p>
          <a:p>
            <a:r>
              <a:rPr lang="en-US" dirty="0" smtClean="0"/>
              <a:t>Demonstrate ability to analyze a source</a:t>
            </a:r>
          </a:p>
          <a:p>
            <a:r>
              <a:rPr lang="en-US" dirty="0" smtClean="0"/>
              <a:t>Interpret the meaning of a source</a:t>
            </a:r>
          </a:p>
          <a:p>
            <a:r>
              <a:rPr lang="en-US" dirty="0" smtClean="0"/>
              <a:t>Apply Social Studies concepts to new material (the sources)</a:t>
            </a:r>
          </a:p>
          <a:p>
            <a:r>
              <a:rPr lang="en-US" dirty="0" smtClean="0"/>
              <a:t>Compare and contrast concepts across multiple sources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want to do</a:t>
            </a:r>
            <a:endParaRPr lang="en-US" dirty="0"/>
          </a:p>
        </p:txBody>
      </p:sp>
      <p:sp>
        <p:nvSpPr>
          <p:cNvPr id="3" name="Content Placeholder 2"/>
          <p:cNvSpPr>
            <a:spLocks noGrp="1"/>
          </p:cNvSpPr>
          <p:nvPr>
            <p:ph idx="1"/>
          </p:nvPr>
        </p:nvSpPr>
        <p:spPr/>
        <p:txBody>
          <a:bodyPr/>
          <a:lstStyle/>
          <a:p>
            <a:r>
              <a:rPr lang="en-US" dirty="0" smtClean="0"/>
              <a:t>Show you understand social studies concepts</a:t>
            </a:r>
          </a:p>
          <a:p>
            <a:r>
              <a:rPr lang="en-US" dirty="0" smtClean="0"/>
              <a:t>Use social studies vocabulary</a:t>
            </a:r>
          </a:p>
          <a:p>
            <a:r>
              <a:rPr lang="en-US" dirty="0" smtClean="0"/>
              <a:t>Relate each of the sources to the material we have studied in class</a:t>
            </a:r>
          </a:p>
          <a:p>
            <a:r>
              <a:rPr lang="en-US" dirty="0" smtClean="0"/>
              <a:t>Explain the PERSPECTIVE of each source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DON’T want to do</a:t>
            </a:r>
            <a:endParaRPr lang="en-US" dirty="0"/>
          </a:p>
        </p:txBody>
      </p:sp>
      <p:sp>
        <p:nvSpPr>
          <p:cNvPr id="3" name="Content Placeholder 2"/>
          <p:cNvSpPr>
            <a:spLocks noGrp="1"/>
          </p:cNvSpPr>
          <p:nvPr>
            <p:ph idx="1"/>
          </p:nvPr>
        </p:nvSpPr>
        <p:spPr/>
        <p:txBody>
          <a:bodyPr/>
          <a:lstStyle/>
          <a:p>
            <a:r>
              <a:rPr lang="en-US" dirty="0" smtClean="0"/>
              <a:t>Simply state what the source says in your own words</a:t>
            </a:r>
          </a:p>
          <a:p>
            <a:r>
              <a:rPr lang="en-US" dirty="0" smtClean="0"/>
              <a:t>Write in point form</a:t>
            </a:r>
          </a:p>
          <a:p>
            <a:r>
              <a:rPr lang="en-US" dirty="0" smtClean="0"/>
              <a:t>Write an essay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Task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Three sources</a:t>
            </a:r>
          </a:p>
          <a:p>
            <a:r>
              <a:rPr lang="en-US" dirty="0" smtClean="0"/>
              <a:t>At least one will be a visual (non-print) source</a:t>
            </a:r>
          </a:p>
          <a:p>
            <a:r>
              <a:rPr lang="en-US" dirty="0" smtClean="0"/>
              <a:t>Examine each source.</a:t>
            </a:r>
          </a:p>
          <a:p>
            <a:r>
              <a:rPr lang="en-US" dirty="0" smtClean="0"/>
              <a:t>Write a response in paragraph form in which you must:</a:t>
            </a:r>
          </a:p>
          <a:p>
            <a:pPr lvl="1"/>
            <a:r>
              <a:rPr lang="en-US" b="1" u="sng" dirty="0" smtClean="0"/>
              <a:t>interpret</a:t>
            </a:r>
            <a:r>
              <a:rPr lang="en-US" dirty="0" smtClean="0"/>
              <a:t> each source, </a:t>
            </a:r>
            <a:r>
              <a:rPr lang="en-US" b="1" u="sng" dirty="0" smtClean="0"/>
              <a:t>explain the ideological perspective(s)</a:t>
            </a:r>
            <a:r>
              <a:rPr lang="en-US" dirty="0" smtClean="0"/>
              <a:t> presented in each source, and </a:t>
            </a:r>
            <a:r>
              <a:rPr lang="en-US" b="1" u="sng" dirty="0" smtClean="0"/>
              <a:t>discuss the links between the principles of liberalism</a:t>
            </a:r>
            <a:r>
              <a:rPr lang="en-US" dirty="0" smtClean="0"/>
              <a:t> and each source</a:t>
            </a:r>
          </a:p>
          <a:p>
            <a:pPr lvl="1"/>
            <a:r>
              <a:rPr lang="en-US" b="1" u="sng" dirty="0" smtClean="0"/>
              <a:t>identify and explain </a:t>
            </a:r>
            <a:r>
              <a:rPr lang="en-US" dirty="0" smtClean="0"/>
              <a:t>one or more of the </a:t>
            </a:r>
            <a:r>
              <a:rPr lang="en-US" b="1" u="sng" dirty="0" smtClean="0"/>
              <a:t>relationships that exist among all three sources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Brief paragraphs</a:t>
            </a:r>
          </a:p>
          <a:p>
            <a:r>
              <a:rPr lang="en-US" dirty="0" smtClean="0"/>
              <a:t>Excerpts from speeches</a:t>
            </a:r>
          </a:p>
          <a:p>
            <a:r>
              <a:rPr lang="en-US" dirty="0" smtClean="0"/>
              <a:t>Editorial cartoons</a:t>
            </a:r>
          </a:p>
          <a:p>
            <a:r>
              <a:rPr lang="en-US" dirty="0" smtClean="0"/>
              <a:t>Graphs/charts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66800" y="1295400"/>
            <a:ext cx="7581900" cy="52188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a:t>
            </a:r>
          </a:p>
          <a:p>
            <a:pPr lvl="1"/>
            <a:r>
              <a:rPr lang="en-US" dirty="0" smtClean="0"/>
              <a:t>4 paragraphs</a:t>
            </a:r>
          </a:p>
          <a:p>
            <a:pPr lvl="1"/>
            <a:r>
              <a:rPr lang="en-US" dirty="0" smtClean="0"/>
              <a:t>1 paragraph interpreting each source</a:t>
            </a:r>
          </a:p>
          <a:p>
            <a:pPr lvl="1"/>
            <a:r>
              <a:rPr lang="en-US" dirty="0" smtClean="0"/>
              <a:t>1 paragraph explain the relationship between the sources</a:t>
            </a:r>
          </a:p>
          <a:p>
            <a:r>
              <a:rPr lang="en-US" dirty="0" smtClean="0"/>
              <a:t>Option 2</a:t>
            </a:r>
          </a:p>
          <a:p>
            <a:pPr lvl="1"/>
            <a:r>
              <a:rPr lang="en-US" dirty="0" smtClean="0"/>
              <a:t>3 paragraphs</a:t>
            </a:r>
          </a:p>
          <a:p>
            <a:pPr lvl="1"/>
            <a:r>
              <a:rPr lang="en-US" dirty="0" smtClean="0"/>
              <a:t>Integrating relationships into each of the paragraphs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Active reading</a:t>
            </a:r>
          </a:p>
          <a:p>
            <a:r>
              <a:rPr lang="en-US" dirty="0" smtClean="0"/>
              <a:t>Rephrase complicated sentences</a:t>
            </a:r>
          </a:p>
          <a:p>
            <a:r>
              <a:rPr lang="en-US" dirty="0" smtClean="0"/>
              <a:t>Meaning from context</a:t>
            </a:r>
          </a:p>
          <a:p>
            <a:r>
              <a:rPr lang="en-US" dirty="0" smtClean="0"/>
              <a:t>What type of Liberalism is being discussed?</a:t>
            </a:r>
          </a:p>
          <a:p>
            <a:r>
              <a:rPr lang="en-US" dirty="0" smtClean="0"/>
              <a:t>For editorial cartoons, decide who is being made fun of</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YamatoPainting</Template>
  <TotalTime>1188</TotalTime>
  <Words>353</Words>
  <Application>Microsoft Office PowerPoint</Application>
  <PresentationFormat>On-screen Show (4:3)</PresentationFormat>
  <Paragraphs>106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YamatoPainting</vt:lpstr>
      <vt:lpstr>Source Based Questions </vt:lpstr>
      <vt:lpstr>Purpose of Source-Based Questions</vt:lpstr>
      <vt:lpstr>What you want to do</vt:lpstr>
      <vt:lpstr>What you DON’T want to do</vt:lpstr>
      <vt:lpstr>Nature of Task</vt:lpstr>
      <vt:lpstr>Sources</vt:lpstr>
      <vt:lpstr>Example</vt:lpstr>
      <vt:lpstr>Format(s)</vt:lpstr>
      <vt:lpstr>Strategies</vt:lpstr>
      <vt:lpstr>Strategies</vt:lpstr>
      <vt:lpstr>Strategies</vt:lpstr>
      <vt:lpstr>Scoring</vt:lpstr>
      <vt:lpstr>Scoring</vt:lpstr>
      <vt:lpstr>Scoring</vt:lpstr>
    </vt:vector>
  </TitlesOfParts>
  <Company>RDPSD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Based Questions </dc:title>
  <dc:creator>smithdm</dc:creator>
  <cp:lastModifiedBy>smithdm</cp:lastModifiedBy>
  <cp:revision>25</cp:revision>
  <dcterms:created xsi:type="dcterms:W3CDTF">2012-03-01T21:02:03Z</dcterms:created>
  <dcterms:modified xsi:type="dcterms:W3CDTF">2012-03-05T16:43:59Z</dcterms:modified>
</cp:coreProperties>
</file>